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0" r:id="rId6"/>
    <p:sldId id="313" r:id="rId7"/>
    <p:sldId id="309" r:id="rId8"/>
    <p:sldId id="292" r:id="rId9"/>
    <p:sldId id="306" r:id="rId10"/>
    <p:sldId id="308" r:id="rId11"/>
    <p:sldId id="293" r:id="rId12"/>
    <p:sldId id="311" r:id="rId13"/>
    <p:sldId id="310" r:id="rId14"/>
    <p:sldId id="312" r:id="rId15"/>
    <p:sldId id="314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-359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A4EE3-787A-4C17-BF4E-5519E85DB69E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91F08-F3E9-4455-8F9D-35BD42CEA1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69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BA38E31-BE31-4A12-8608-5EAE3CC3B3A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3469F29-8D66-4FA1-BF16-3C81C9B5A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94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69F29-8D66-4FA1-BF16-3C81C9B5A1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82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5022-1E16-AE43-B2D5-F09EBBF8A9E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1A0D-6754-5049-9A39-CE99B1E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2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5022-1E16-AE43-B2D5-F09EBBF8A9E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1A0D-6754-5049-9A39-CE99B1E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65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5022-1E16-AE43-B2D5-F09EBBF8A9E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1A0D-6754-5049-9A39-CE99B1E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7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5022-1E16-AE43-B2D5-F09EBBF8A9E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1A0D-6754-5049-9A39-CE99B1E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80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5022-1E16-AE43-B2D5-F09EBBF8A9E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1A0D-6754-5049-9A39-CE99B1E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2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5022-1E16-AE43-B2D5-F09EBBF8A9E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1A0D-6754-5049-9A39-CE99B1E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1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5022-1E16-AE43-B2D5-F09EBBF8A9E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1A0D-6754-5049-9A39-CE99B1E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7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5022-1E16-AE43-B2D5-F09EBBF8A9E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1A0D-6754-5049-9A39-CE99B1E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26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5022-1E16-AE43-B2D5-F09EBBF8A9E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1A0D-6754-5049-9A39-CE99B1E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5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5022-1E16-AE43-B2D5-F09EBBF8A9E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1A0D-6754-5049-9A39-CE99B1E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83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5022-1E16-AE43-B2D5-F09EBBF8A9E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1A0D-6754-5049-9A39-CE99B1E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43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65022-1E16-AE43-B2D5-F09EBBF8A9E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D1A0D-6754-5049-9A39-CE99B1E74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6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Cover 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30110" y="903044"/>
            <a:ext cx="44077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Talk-Line</a:t>
            </a:r>
            <a:endParaRPr lang="en-US" sz="3600" dirty="0" smtClean="0"/>
          </a:p>
          <a:p>
            <a:r>
              <a:rPr lang="en-US" sz="3600" dirty="0" smtClean="0"/>
              <a:t>Grades 3-5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3978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4571" y="1723635"/>
            <a:ext cx="831753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You May See These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Talk-Line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Posters in the </a:t>
            </a:r>
            <a:b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800" b="1" baseline="30000" dirty="0" smtClean="0">
                <a:solidFill>
                  <a:schemeClr val="accent2">
                    <a:lumMod val="75000"/>
                  </a:schemeClr>
                </a:solidFill>
              </a:rPr>
              <a:t>rd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, 4</a:t>
            </a:r>
            <a:r>
              <a:rPr lang="en-US" sz="2800" b="1" baseline="30000" dirty="0" smtClean="0">
                <a:solidFill>
                  <a:schemeClr val="accent2">
                    <a:lumMod val="75000"/>
                  </a:schemeClr>
                </a:solidFill>
              </a:rPr>
              <a:t>th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, and 5</a:t>
            </a:r>
            <a:r>
              <a:rPr lang="en-US" sz="2800" b="1" baseline="30000" dirty="0" smtClean="0">
                <a:solidFill>
                  <a:schemeClr val="accent2">
                    <a:lumMod val="75000"/>
                  </a:schemeClr>
                </a:solidFill>
              </a:rPr>
              <a:t>th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Grade Areas</a:t>
            </a:r>
          </a:p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endParaRPr lang="en-US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401" y="2636983"/>
            <a:ext cx="6486525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4571" y="1723635"/>
            <a:ext cx="831753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You May See These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Talk-Line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Posters in the </a:t>
            </a:r>
            <a:b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2800" b="1" baseline="30000" dirty="0" smtClean="0">
                <a:solidFill>
                  <a:schemeClr val="accent2">
                    <a:lumMod val="75000"/>
                  </a:schemeClr>
                </a:solidFill>
              </a:rPr>
              <a:t>rd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, 4</a:t>
            </a:r>
            <a:r>
              <a:rPr lang="en-US" sz="2800" b="1" baseline="30000" dirty="0" smtClean="0">
                <a:solidFill>
                  <a:schemeClr val="accent2">
                    <a:lumMod val="75000"/>
                  </a:schemeClr>
                </a:solidFill>
              </a:rPr>
              <a:t>th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, and 5</a:t>
            </a:r>
            <a:r>
              <a:rPr lang="en-US" sz="2800" b="1" baseline="30000" dirty="0" smtClean="0">
                <a:solidFill>
                  <a:schemeClr val="accent2">
                    <a:lumMod val="75000"/>
                  </a:schemeClr>
                </a:solidFill>
              </a:rPr>
              <a:t>th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Grade Areas</a:t>
            </a:r>
          </a:p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endParaRPr lang="en-US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942" y="2625755"/>
            <a:ext cx="64770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71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46335" y="1881896"/>
            <a:ext cx="6251329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solidFill>
                  <a:schemeClr val="accent2">
                    <a:lumMod val="75000"/>
                  </a:schemeClr>
                </a:solidFill>
              </a:rPr>
              <a:t>Questions?</a:t>
            </a:r>
          </a:p>
          <a:p>
            <a:endParaRPr lang="en-US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511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4571" y="1363152"/>
            <a:ext cx="831753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Who Can You Talk To?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/>
          </a:p>
          <a:p>
            <a:r>
              <a:rPr lang="en-US" sz="3200" dirty="0" smtClean="0"/>
              <a:t>If you are hurting yourself/thinking about hurting yourself or being hurt by someone else, you should tell a safe adult, such as: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Your teacher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Your school counselor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Your parent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algn="ctr"/>
            <a:r>
              <a:rPr lang="en-US" sz="3200" dirty="0" smtClean="0"/>
              <a:t>Talking to someone you trust is the fastest way to stay safe and get help.</a:t>
            </a:r>
          </a:p>
        </p:txBody>
      </p:sp>
    </p:spTree>
    <p:extLst>
      <p:ext uri="{BB962C8B-B14F-4D97-AF65-F5344CB8AC3E}">
        <p14:creationId xmlns:p14="http://schemas.microsoft.com/office/powerpoint/2010/main" val="230855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4571" y="1363152"/>
            <a:ext cx="831753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But what if no one is available?</a:t>
            </a:r>
          </a:p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What if you don’t feel like you can talk to anyone, even someone you trust?</a:t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US" sz="3600" dirty="0" smtClean="0"/>
              <a:t>Talk-Line </a:t>
            </a:r>
            <a:r>
              <a:rPr lang="en-US" sz="3600" dirty="0" smtClean="0"/>
              <a:t>is available for students in </a:t>
            </a:r>
            <a:br>
              <a:rPr lang="en-US" sz="3600" dirty="0" smtClean="0"/>
            </a:br>
            <a:r>
              <a:rPr lang="en-US" sz="3600" dirty="0" smtClean="0"/>
              <a:t>Grades 3-5.  However, </a:t>
            </a:r>
            <a:r>
              <a:rPr lang="en-US" sz="3600" dirty="0" smtClean="0"/>
              <a:t>Talk-Line </a:t>
            </a:r>
            <a:r>
              <a:rPr lang="en-US" sz="3600" dirty="0" smtClean="0"/>
              <a:t>is for a specific kind of help.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pic>
        <p:nvPicPr>
          <p:cNvPr id="2" name="Picture 1" descr="5 North County Non-Profits for Year-End Giving | YNC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533" y="5265504"/>
            <a:ext cx="2523614" cy="141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00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4571" y="1363152"/>
            <a:ext cx="831753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What is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Talk-Line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Provides help for students who are thinking about hurting themselves.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Provides help for students who are hurting themselves.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Provides help for students who are being hurt by someone else.</a:t>
            </a:r>
          </a:p>
          <a:p>
            <a:endParaRPr lang="en-US" sz="3200" dirty="0" smtClean="0"/>
          </a:p>
        </p:txBody>
      </p:sp>
      <p:pic>
        <p:nvPicPr>
          <p:cNvPr id="2" name="Picture 1" descr="difference - &quot;I am hurting&quot; in the meaning of &quot;I am hurt ...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39" t="-1" r="22460" b="-1963"/>
          <a:stretch/>
        </p:blipFill>
        <p:spPr>
          <a:xfrm>
            <a:off x="4572000" y="4927378"/>
            <a:ext cx="2610466" cy="188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11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4571" y="1424696"/>
            <a:ext cx="83175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Talk-Line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Provides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 safe person you can talk to who will listen, give you help to stay safe, or assist you in getting help.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" name="Picture 1" descr="Nana's Hype | navigating life, one day at a time, through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453" y="4305152"/>
            <a:ext cx="3584152" cy="2377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27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4571" y="1723635"/>
            <a:ext cx="831753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Talk-Line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Does Not Provide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Help with homework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911 response where the police or fire department are needed.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" name="Picture 1" descr="CristinaSkyBox: Homework??? Again???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026" y="4365522"/>
            <a:ext cx="2369574" cy="236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43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4571" y="1723635"/>
            <a:ext cx="831753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What Happens When You Call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Talk-Line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Explain why you are calling.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 trained person will listen to you and try to help you or get the help you need.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You may be asked your name, grade level, age, and where you go to school.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22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4571" y="1723635"/>
            <a:ext cx="831753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Don’t Prank Call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Talk-Line</a:t>
            </a:r>
            <a:endParaRPr lang="en-US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A prank call to </a:t>
            </a:r>
            <a:r>
              <a:rPr lang="en-US" sz="3600" dirty="0" smtClean="0"/>
              <a:t>Talk-Line </a:t>
            </a:r>
            <a:r>
              <a:rPr lang="en-US" sz="3600" dirty="0" smtClean="0"/>
              <a:t>takes time away from other students who really need help.</a:t>
            </a: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Prank calls may result in the police arriving at your home or school.</a:t>
            </a:r>
            <a:endParaRPr lang="en-US" sz="3600" dirty="0"/>
          </a:p>
          <a:p>
            <a:pPr marL="571500" indent="-571500">
              <a:buFont typeface="Wingdings" panose="05000000000000000000" pitchFamily="2" charset="2"/>
              <a:buChar char="v"/>
            </a:pPr>
            <a:endParaRPr lang="en-US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919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ew PPt Templat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3350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4571" y="1723635"/>
            <a:ext cx="831753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The Same Counseling Rules Apply to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Talk-Line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.  </a:t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Talk-Line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will only share what you talk about if:</a:t>
            </a:r>
          </a:p>
          <a:p>
            <a:endParaRPr lang="en-US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Someone is hurting you</a:t>
            </a: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You want to hurt someone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You want to hurt yourself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smtClean="0"/>
              <a:t>You give permission to share with another trusting adult</a:t>
            </a:r>
            <a:endParaRPr lang="en-US" sz="3600" dirty="0"/>
          </a:p>
          <a:p>
            <a:endParaRPr lang="en-US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317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5126D5F0451249A42064A4FBC94649" ma:contentTypeVersion="11" ma:contentTypeDescription="Create a new document." ma:contentTypeScope="" ma:versionID="38cc7f6e560e097f1ef97e52be5552a2">
  <xsd:schema xmlns:xsd="http://www.w3.org/2001/XMLSchema" xmlns:xs="http://www.w3.org/2001/XMLSchema" xmlns:p="http://schemas.microsoft.com/office/2006/metadata/properties" xmlns:ns2="http://schemas.microsoft.com/sharepoint/v4" xmlns:ns3="3473baed-bf5d-4d99-a604-6be494b746d7" xmlns:ns4="4e19df1b-b8e6-4a8d-8878-5abf9b049e5e" targetNamespace="http://schemas.microsoft.com/office/2006/metadata/properties" ma:root="true" ma:fieldsID="008a2c84b90512445f2650133f5965e9" ns2:_="" ns3:_="" ns4:_="">
    <xsd:import namespace="http://schemas.microsoft.com/sharepoint/v4"/>
    <xsd:import namespace="3473baed-bf5d-4d99-a604-6be494b746d7"/>
    <xsd:import namespace="4e19df1b-b8e6-4a8d-8878-5abf9b049e5e"/>
    <xsd:element name="properties">
      <xsd:complexType>
        <xsd:sequence>
          <xsd:element name="documentManagement">
            <xsd:complexType>
              <xsd:all>
                <xsd:element ref="ns2:IconOverlay" minOccurs="0"/>
                <xsd:element ref="ns3:SharedWithUsers" minOccurs="0"/>
                <xsd:element ref="ns3:SharedWithDetails" minOccurs="0"/>
                <xsd:element ref="ns4:o8ea" minOccurs="0"/>
                <xsd:element ref="ns4:Category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73baed-bf5d-4d99-a604-6be494b746d7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19df1b-b8e6-4a8d-8878-5abf9b049e5e" elementFormDefault="qualified">
    <xsd:import namespace="http://schemas.microsoft.com/office/2006/documentManagement/types"/>
    <xsd:import namespace="http://schemas.microsoft.com/office/infopath/2007/PartnerControls"/>
    <xsd:element name="o8ea" ma:index="11" nillable="true" ma:displayName="Text" ma:internalName="o8ea">
      <xsd:simpleType>
        <xsd:restriction base="dms:Text"/>
      </xsd:simpleType>
    </xsd:element>
    <xsd:element name="Category" ma:index="12" nillable="true" ma:displayName="Category" ma:default="Hurricane Harvey Registration Meeting Documents" ma:format="Dropdown" ma:internalName="Category">
      <xsd:simpleType>
        <xsd:restriction base="dms:Choice">
          <xsd:enumeration value="Gifted and Talented (Tips from other counselors)"/>
          <xsd:enumeration value="Calendars"/>
          <xsd:enumeration value="LSSPs"/>
          <xsd:enumeration value="Counselor Lessons"/>
          <xsd:enumeration value="Community Resources"/>
          <xsd:enumeration value="Goals and Management Agreement"/>
          <xsd:enumeration value="Bibliotherapy"/>
          <xsd:enumeration value="Brochures"/>
          <xsd:enumeration value="Bullying"/>
          <xsd:enumeration value="504"/>
          <xsd:enumeration value="Coding Guidelines"/>
          <xsd:enumeration value="Behavior Resources"/>
          <xsd:enumeration value="Course Selection"/>
          <xsd:enumeration value="District Policy"/>
          <xsd:enumeration value="Forms"/>
          <xsd:enumeration value="Counselor Contact Information"/>
          <xsd:enumeration value="Small Counseling Groups"/>
          <xsd:enumeration value="Crisis and Suicide"/>
          <xsd:enumeration value="Character Education"/>
          <xsd:enumeration value="CPS"/>
          <xsd:enumeration value="Credit by Exam"/>
          <xsd:enumeration value="Developmental Guidance Plan and Expectations"/>
          <xsd:enumeration value="Ethics"/>
          <xsd:enumeration value="Internship"/>
          <xsd:enumeration value="Job Description"/>
          <xsd:enumeration value="Social Workers"/>
          <xsd:enumeration value="McKinney-Vento/Homeless"/>
          <xsd:enumeration value="Homebound"/>
          <xsd:enumeration value="Transgender Students"/>
          <xsd:enumeration value="HyperSuite"/>
          <xsd:enumeration value="ADHD"/>
          <xsd:enumeration value="Anxiety"/>
          <xsd:enumeration value="Data"/>
          <xsd:enumeration value="Presenters"/>
          <xsd:enumeration value="Crime Stoppers"/>
          <xsd:enumeration value="Accountability"/>
          <xsd:enumeration value="Junior Achievement"/>
          <xsd:enumeration value="No Place for Hate"/>
          <xsd:enumeration value="Texana"/>
          <xsd:enumeration value="Home and School Connection"/>
          <xsd:enumeration value="Grief"/>
          <xsd:enumeration value="Vendors"/>
          <xsd:enumeration value="PALS"/>
          <xsd:enumeration value="Confidentiality"/>
          <xsd:enumeration value="Poverty"/>
          <xsd:enumeration value="Resiliency"/>
          <xsd:enumeration value="Notetaking"/>
          <xsd:enumeration value="Foster Care"/>
          <xsd:enumeration value="Records Transfer"/>
          <xsd:enumeration value="TalkLine"/>
          <xsd:enumeration value="Core Essentials-August"/>
          <xsd:enumeration value="Core Essentials-September"/>
          <xsd:enumeration value="Core Essentials-October"/>
          <xsd:enumeration value="Core Essentials-November"/>
          <xsd:enumeration value="Core Essentials-December"/>
          <xsd:enumeration value="Core Essentials-January"/>
          <xsd:enumeration value="Core Essentials-February"/>
          <xsd:enumeration value="Core Essentials-March"/>
          <xsd:enumeration value="Core Essentials-April"/>
          <xsd:enumeration value="Core Essentials-May"/>
          <xsd:enumeration value="Core Essentials-Year Long Supporting Materials"/>
          <xsd:enumeration value="Core Essentials Posters-Color"/>
          <xsd:enumeration value="Core Essentials-BW"/>
          <xsd:enumeration value="Core Essentials-Certificates"/>
          <xsd:enumeration value="Core Essentials-Coloring Sheets"/>
          <xsd:enumeration value="Core Essentials-Monthly Slides"/>
          <xsd:enumeration value="Core Essentials-JPEGS"/>
          <xsd:enumeration value="Hurricane Recovery Resources and Counseling Tools"/>
          <xsd:enumeration value="Hurricane Recovery-Teacher Resources"/>
          <xsd:enumeration value="Hurricane Harvey Registration Meeting Documents"/>
          <xsd:enumeration value="PBIS Support"/>
        </xsd:restriction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o8ea xmlns="4e19df1b-b8e6-4a8d-8878-5abf9b049e5e" xsi:nil="true"/>
    <Category xmlns="4e19df1b-b8e6-4a8d-8878-5abf9b049e5e">Talkline</Category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1C050C-1B06-4F2E-A711-8AC7BA303D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4"/>
    <ds:schemaRef ds:uri="3473baed-bf5d-4d99-a604-6be494b746d7"/>
    <ds:schemaRef ds:uri="4e19df1b-b8e6-4a8d-8878-5abf9b049e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FF215B-5BD5-47CB-A8CD-C3F2CA06F2CF}">
  <ds:schemaRefs>
    <ds:schemaRef ds:uri="http://schemas.microsoft.com/sharepoint/v4"/>
    <ds:schemaRef ds:uri="http://purl.org/dc/dcmitype/"/>
    <ds:schemaRef ds:uri="4e19df1b-b8e6-4a8d-8878-5abf9b049e5e"/>
    <ds:schemaRef ds:uri="3473baed-bf5d-4d99-a604-6be494b746d7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057139F-DCFD-49C3-9FDC-490043FAF3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2192</TotalTime>
  <Words>349</Words>
  <Application>Microsoft Office PowerPoint</Application>
  <PresentationFormat>On-screen Show (4:3)</PresentationFormat>
  <Paragraphs>55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Becky Walker</dc:creator>
  <cp:lastModifiedBy>Diaz, Janet</cp:lastModifiedBy>
  <cp:revision>65</cp:revision>
  <cp:lastPrinted>2015-07-30T21:05:55Z</cp:lastPrinted>
  <dcterms:created xsi:type="dcterms:W3CDTF">2014-07-07T20:33:46Z</dcterms:created>
  <dcterms:modified xsi:type="dcterms:W3CDTF">2021-08-17T19:18:16Z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0x010100B15126D5F0451249A42064A4FBC94649</vt:lpwstr>
  </property>
</Properties>
</file>